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E974E-2976-4CB4-B354-10A4A7EA9C75}" type="datetimeFigureOut">
              <a:rPr lang="en-US" smtClean="0"/>
              <a:pPr/>
              <a:t>30-10-2019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87EE6-8F2E-4E04-8B6C-E61DE990EC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19C0247-7898-47D4-9F8C-3AE08D37C383}" type="slidenum">
              <a:rPr lang="en-US" smtClean="0">
                <a:latin typeface="Arial" charset="0"/>
              </a:rPr>
              <a:pPr/>
              <a:t>2</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F4050C2-77C4-45BD-A5C8-40BB1CD51238}" type="slidenum">
              <a:rPr lang="en-US" smtClean="0">
                <a:latin typeface="Arial" charset="0"/>
              </a:rPr>
              <a:pPr/>
              <a:t>13</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4DE0453-7EEA-4CCA-9FD5-61E74BDEE49B}" type="slidenum">
              <a:rPr lang="en-US" smtClean="0">
                <a:latin typeface="Arial" charset="0"/>
              </a:rPr>
              <a:pPr/>
              <a:t>14</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EF3F210-CF00-4205-8B22-0719FD415278}" type="slidenum">
              <a:rPr lang="en-US" smtClean="0">
                <a:latin typeface="Arial" charset="0"/>
              </a:rPr>
              <a:pPr/>
              <a:t>15</a:t>
            </a:fld>
            <a:endParaRPr lang="en-US"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6F80B19-1D93-4C45-835D-0AD811B6B88C}" type="slidenum">
              <a:rPr lang="en-US" smtClean="0">
                <a:latin typeface="Arial" charset="0"/>
              </a:rPr>
              <a:pPr/>
              <a:t>16</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FB7CE05-4746-4D8D-B5DD-C6A4CC07037F}" type="slidenum">
              <a:rPr lang="en-US" smtClean="0">
                <a:latin typeface="Arial" charset="0"/>
              </a:rPr>
              <a:pPr/>
              <a:t>26</a:t>
            </a:fld>
            <a:endParaRPr 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E0D4BC3-7785-4EF1-B3EC-AE8EB70B79EF}" type="slidenum">
              <a:rPr lang="en-US" smtClean="0">
                <a:latin typeface="Arial" charset="0"/>
              </a:rPr>
              <a:pPr/>
              <a:t>4</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440C013-1EFE-497A-87F9-E2F5F22822AF}" type="slidenum">
              <a:rPr lang="en-US" smtClean="0">
                <a:latin typeface="Arial" charset="0"/>
              </a:rPr>
              <a:pPr/>
              <a:t>5</a:t>
            </a:fld>
            <a:endParaRPr 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96828F1-1C8C-409F-AC11-2E8D295D9499}" type="slidenum">
              <a:rPr lang="en-US" smtClean="0">
                <a:latin typeface="Arial" charset="0"/>
              </a:rPr>
              <a:pPr/>
              <a:t>6</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D674ADE-B6A0-4249-907B-B4B823996B90}" type="slidenum">
              <a:rPr lang="en-US" smtClean="0">
                <a:latin typeface="Arial" charset="0"/>
              </a:rPr>
              <a:pPr/>
              <a:t>7</a:t>
            </a:fld>
            <a:endParaRPr lang="en-U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D50EA18-F8A0-432B-AF03-D9DEACBE3B81}" type="slidenum">
              <a:rPr lang="en-US" smtClean="0">
                <a:latin typeface="Arial" charset="0"/>
              </a:rPr>
              <a:pPr/>
              <a:t>8</a:t>
            </a:fld>
            <a:endParaRPr lang="en-US"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DB07A35-982F-40B8-A8A3-78B719E3A14D}" type="slidenum">
              <a:rPr lang="en-US" smtClean="0">
                <a:latin typeface="Arial" charset="0"/>
              </a:rPr>
              <a:pPr/>
              <a:t>9</a:t>
            </a:fld>
            <a:endParaRPr 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DF4AF9C-5DCA-4AD7-9FB2-3BC7F1CD83B7}" type="slidenum">
              <a:rPr lang="en-US" smtClean="0">
                <a:latin typeface="Arial" charset="0"/>
              </a:rPr>
              <a:pPr/>
              <a:t>10</a:t>
            </a:fld>
            <a:endParaRPr 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B6334A0-6302-40BA-82A4-64F8BDC618B8}" type="slidenum">
              <a:rPr lang="en-US" smtClean="0">
                <a:latin typeface="Arial" charset="0"/>
              </a:rPr>
              <a:pPr/>
              <a:t>12</a:t>
            </a:fld>
            <a:endParaRPr 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EF284-6A3C-4392-AC9B-AAA5A94D8771}" type="datetimeFigureOut">
              <a:rPr lang="en-US" smtClean="0"/>
              <a:pPr/>
              <a:t>30-10-2019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2265E-D3E3-4959-98A1-7E7189B860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EF284-6A3C-4392-AC9B-AAA5A94D8771}" type="datetimeFigureOut">
              <a:rPr lang="en-US" smtClean="0"/>
              <a:pPr/>
              <a:t>30-10-2019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2265E-D3E3-4959-98A1-7E7189B860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22313" y="1820863"/>
            <a:ext cx="7772400" cy="1828800"/>
          </a:xfrm>
        </p:spPr>
        <p:txBody>
          <a:bodyPr/>
          <a:lstStyle/>
          <a:p>
            <a:pPr fontAlgn="auto">
              <a:spcAft>
                <a:spcPts val="0"/>
              </a:spcAft>
              <a:defRPr/>
            </a:pPr>
            <a:r>
              <a:rPr lang="en-US" smtClean="0"/>
              <a:t>BELLADONNA</a:t>
            </a:r>
          </a:p>
        </p:txBody>
      </p:sp>
      <p:sp>
        <p:nvSpPr>
          <p:cNvPr id="3075" name="Subtitle 2"/>
          <p:cNvSpPr>
            <a:spLocks noGrp="1"/>
          </p:cNvSpPr>
          <p:nvPr>
            <p:ph type="subTitle" idx="1"/>
          </p:nvPr>
        </p:nvSpPr>
        <p:spPr>
          <a:xfrm>
            <a:off x="722313" y="3684588"/>
            <a:ext cx="7772400" cy="914400"/>
          </a:xfrm>
        </p:spPr>
        <p:txBody>
          <a:bodyPr>
            <a:normAutofit fontScale="92500" lnSpcReduction="20000"/>
          </a:bodyPr>
          <a:lstStyle/>
          <a:p>
            <a:pPr fontAlgn="auto">
              <a:spcAft>
                <a:spcPts val="0"/>
              </a:spcAft>
              <a:buFont typeface="Wingdings 2"/>
              <a:buNone/>
              <a:defRPr/>
            </a:pPr>
            <a:r>
              <a:rPr lang="en-US" smtClean="0"/>
              <a:t>PREPARED BY</a:t>
            </a:r>
          </a:p>
          <a:p>
            <a:pPr fontAlgn="auto">
              <a:spcAft>
                <a:spcPts val="0"/>
              </a:spcAft>
              <a:buFont typeface="Wingdings 2"/>
              <a:buNone/>
              <a:defRPr/>
            </a:pPr>
            <a:r>
              <a:rPr lang="en-US" smtClean="0"/>
              <a:t>DR.SREEJA.S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Active Compounds</a:t>
            </a:r>
          </a:p>
        </p:txBody>
      </p:sp>
      <p:sp>
        <p:nvSpPr>
          <p:cNvPr id="15363" name="Rectangle 3"/>
          <p:cNvSpPr>
            <a:spLocks noGrp="1" noChangeArrowheads="1"/>
          </p:cNvSpPr>
          <p:nvPr>
            <p:ph idx="1"/>
          </p:nvPr>
        </p:nvSpPr>
        <p:spPr>
          <a:xfrm>
            <a:off x="503238" y="530225"/>
            <a:ext cx="8183562" cy="4187825"/>
          </a:xfrm>
        </p:spPr>
        <p:txBody>
          <a:bodyPr/>
          <a:lstStyle/>
          <a:p>
            <a:pPr algn="ctr">
              <a:lnSpc>
                <a:spcPct val="80000"/>
              </a:lnSpc>
              <a:buFontTx/>
              <a:buNone/>
            </a:pPr>
            <a:r>
              <a:rPr lang="en-US" sz="2000" smtClean="0"/>
              <a:t>Tropane Alkaloids</a:t>
            </a:r>
          </a:p>
          <a:p>
            <a:pPr algn="ctr">
              <a:lnSpc>
                <a:spcPct val="80000"/>
              </a:lnSpc>
              <a:buFontTx/>
              <a:buNone/>
            </a:pPr>
            <a:endParaRPr lang="en-US" sz="2000" smtClean="0"/>
          </a:p>
          <a:p>
            <a:pPr>
              <a:lnSpc>
                <a:spcPct val="80000"/>
              </a:lnSpc>
              <a:buFontTx/>
              <a:buNone/>
            </a:pPr>
            <a:endParaRPr lang="en-US" sz="2000" smtClean="0"/>
          </a:p>
          <a:p>
            <a:pPr>
              <a:lnSpc>
                <a:spcPct val="80000"/>
              </a:lnSpc>
              <a:buFontTx/>
              <a:buNone/>
            </a:pPr>
            <a:endParaRPr lang="en-US" sz="2000" smtClean="0"/>
          </a:p>
          <a:p>
            <a:pPr>
              <a:lnSpc>
                <a:spcPct val="80000"/>
              </a:lnSpc>
              <a:buFontTx/>
              <a:buNone/>
            </a:pPr>
            <a:endParaRPr lang="en-US" sz="2000" smtClean="0"/>
          </a:p>
          <a:p>
            <a:pPr>
              <a:lnSpc>
                <a:spcPct val="80000"/>
              </a:lnSpc>
              <a:buFontTx/>
              <a:buNone/>
            </a:pPr>
            <a:endParaRPr lang="en-US" sz="2000" smtClean="0"/>
          </a:p>
          <a:p>
            <a:pPr>
              <a:lnSpc>
                <a:spcPct val="80000"/>
              </a:lnSpc>
              <a:buFontTx/>
              <a:buNone/>
            </a:pPr>
            <a:endParaRPr lang="en-US" sz="2000" smtClean="0"/>
          </a:p>
          <a:p>
            <a:pPr>
              <a:lnSpc>
                <a:spcPct val="80000"/>
              </a:lnSpc>
              <a:buFontTx/>
              <a:buNone/>
            </a:pPr>
            <a:endParaRPr lang="en-US" sz="2000" smtClean="0"/>
          </a:p>
          <a:p>
            <a:pPr>
              <a:lnSpc>
                <a:spcPct val="80000"/>
              </a:lnSpc>
              <a:buFontTx/>
              <a:buNone/>
            </a:pPr>
            <a:r>
              <a:rPr lang="en-US" sz="2000" smtClean="0"/>
              <a:t>	Atropine		    Hyoscyamine		Scopolamine</a:t>
            </a:r>
          </a:p>
          <a:p>
            <a:pPr>
              <a:lnSpc>
                <a:spcPct val="80000"/>
              </a:lnSpc>
              <a:buFontTx/>
              <a:buNone/>
            </a:pPr>
            <a:r>
              <a:rPr lang="en-US" sz="2000" smtClean="0"/>
              <a:t>  </a:t>
            </a:r>
            <a:r>
              <a:rPr lang="en-US" sz="2000" i="1" smtClean="0"/>
              <a:t>C</a:t>
            </a:r>
            <a:r>
              <a:rPr lang="en-US" sz="2000" i="1" baseline="-25000" smtClean="0"/>
              <a:t>17</a:t>
            </a:r>
            <a:r>
              <a:rPr lang="en-US" sz="2000" i="1" smtClean="0"/>
              <a:t>H</a:t>
            </a:r>
            <a:r>
              <a:rPr lang="en-US" sz="2000" i="1" baseline="-25000" smtClean="0"/>
              <a:t>23</a:t>
            </a:r>
            <a:r>
              <a:rPr lang="en-US" sz="2000" i="1" smtClean="0"/>
              <a:t>NO</a:t>
            </a:r>
            <a:r>
              <a:rPr lang="en-US" sz="2000" i="1" baseline="-25000" smtClean="0"/>
              <a:t>3</a:t>
            </a:r>
            <a:r>
              <a:rPr lang="en-US" sz="2000" i="1" smtClean="0"/>
              <a:t> 		    C</a:t>
            </a:r>
            <a:r>
              <a:rPr lang="en-US" sz="2000" i="1" baseline="-25000" smtClean="0"/>
              <a:t>17</a:t>
            </a:r>
            <a:r>
              <a:rPr lang="en-US" sz="2000" i="1" smtClean="0"/>
              <a:t>H</a:t>
            </a:r>
            <a:r>
              <a:rPr lang="en-US" sz="2000" i="1" baseline="-25000" smtClean="0"/>
              <a:t>23</a:t>
            </a:r>
            <a:r>
              <a:rPr lang="en-US" sz="2000" i="1" smtClean="0"/>
              <a:t>NO</a:t>
            </a:r>
            <a:r>
              <a:rPr lang="en-US" sz="2000" i="1" baseline="-25000" smtClean="0"/>
              <a:t>3</a:t>
            </a:r>
            <a:r>
              <a:rPr lang="en-US" sz="2000" i="1" smtClean="0"/>
              <a:t> 		    C</a:t>
            </a:r>
            <a:r>
              <a:rPr lang="en-US" sz="2000" i="1" baseline="-25000" smtClean="0"/>
              <a:t>17</a:t>
            </a:r>
            <a:r>
              <a:rPr lang="en-US" sz="2000" i="1" smtClean="0"/>
              <a:t>H</a:t>
            </a:r>
            <a:r>
              <a:rPr lang="en-US" sz="2000" i="1" baseline="-25000" smtClean="0"/>
              <a:t>21</a:t>
            </a:r>
            <a:r>
              <a:rPr lang="en-US" sz="2000" i="1" smtClean="0"/>
              <a:t>NO</a:t>
            </a:r>
            <a:r>
              <a:rPr lang="en-US" sz="2000" i="1" baseline="-25000" smtClean="0"/>
              <a:t>4</a:t>
            </a:r>
            <a:r>
              <a:rPr lang="en-US" sz="2000" smtClean="0"/>
              <a:t> </a:t>
            </a:r>
          </a:p>
        </p:txBody>
      </p:sp>
      <p:pic>
        <p:nvPicPr>
          <p:cNvPr id="15364" name="Picture 4" descr="209px-Atropine"/>
          <p:cNvPicPr>
            <a:picLocks noChangeAspect="1" noChangeArrowheads="1"/>
          </p:cNvPicPr>
          <p:nvPr/>
        </p:nvPicPr>
        <p:blipFill>
          <a:blip r:embed="rId3"/>
          <a:srcRect/>
          <a:stretch>
            <a:fillRect/>
          </a:stretch>
        </p:blipFill>
        <p:spPr bwMode="auto">
          <a:xfrm>
            <a:off x="914400" y="3124200"/>
            <a:ext cx="1990725" cy="981075"/>
          </a:xfrm>
          <a:prstGeom prst="rect">
            <a:avLst/>
          </a:prstGeom>
          <a:noFill/>
          <a:ln w="9525">
            <a:noFill/>
            <a:miter lim="800000"/>
            <a:headEnd/>
            <a:tailEnd/>
          </a:ln>
        </p:spPr>
      </p:pic>
      <p:pic>
        <p:nvPicPr>
          <p:cNvPr id="15365" name="Picture 5" descr="Scopolamine"/>
          <p:cNvPicPr>
            <a:picLocks noChangeAspect="1" noChangeArrowheads="1"/>
          </p:cNvPicPr>
          <p:nvPr/>
        </p:nvPicPr>
        <p:blipFill>
          <a:blip r:embed="rId4"/>
          <a:srcRect/>
          <a:stretch>
            <a:fillRect/>
          </a:stretch>
        </p:blipFill>
        <p:spPr bwMode="auto">
          <a:xfrm>
            <a:off x="6477000" y="2819400"/>
            <a:ext cx="1695450" cy="1228725"/>
          </a:xfrm>
          <a:prstGeom prst="rect">
            <a:avLst/>
          </a:prstGeom>
          <a:noFill/>
          <a:ln w="9525">
            <a:noFill/>
            <a:miter lim="800000"/>
            <a:headEnd/>
            <a:tailEnd/>
          </a:ln>
        </p:spPr>
      </p:pic>
      <p:pic>
        <p:nvPicPr>
          <p:cNvPr id="15366" name="Picture 6" descr="209px-Hyoscyamine"/>
          <p:cNvPicPr>
            <a:picLocks noChangeAspect="1" noChangeArrowheads="1"/>
          </p:cNvPicPr>
          <p:nvPr/>
        </p:nvPicPr>
        <p:blipFill>
          <a:blip r:embed="rId5"/>
          <a:srcRect/>
          <a:stretch>
            <a:fillRect/>
          </a:stretch>
        </p:blipFill>
        <p:spPr bwMode="auto">
          <a:xfrm>
            <a:off x="3886200" y="3124200"/>
            <a:ext cx="1990725" cy="990600"/>
          </a:xfrm>
          <a:prstGeom prst="rect">
            <a:avLst/>
          </a:prstGeom>
          <a:noFill/>
          <a:ln w="9525">
            <a:noFill/>
            <a:miter lim="800000"/>
            <a:headEnd/>
            <a:tailEnd/>
          </a:ln>
        </p:spPr>
      </p:pic>
      <p:sp>
        <p:nvSpPr>
          <p:cNvPr id="15367" name="AutoShape 7"/>
          <p:cNvSpPr>
            <a:spLocks/>
          </p:cNvSpPr>
          <p:nvPr/>
        </p:nvSpPr>
        <p:spPr bwMode="auto">
          <a:xfrm rot="5400000">
            <a:off x="3790950" y="-895350"/>
            <a:ext cx="723900" cy="6629400"/>
          </a:xfrm>
          <a:prstGeom prst="leftBrace">
            <a:avLst>
              <a:gd name="adj1" fmla="val 76316"/>
              <a:gd name="adj2" fmla="val 50000"/>
            </a:avLst>
          </a:prstGeom>
          <a:noFill/>
          <a:ln w="9525">
            <a:solidFill>
              <a:schemeClr val="tx1"/>
            </a:solidFill>
            <a:round/>
            <a:headEnd/>
            <a:tailEnd/>
          </a:ln>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constituents</a:t>
            </a:r>
          </a:p>
        </p:txBody>
      </p:sp>
      <p:sp>
        <p:nvSpPr>
          <p:cNvPr id="16387" name="Content Placeholder 2"/>
          <p:cNvSpPr>
            <a:spLocks noGrp="1"/>
          </p:cNvSpPr>
          <p:nvPr>
            <p:ph idx="1"/>
          </p:nvPr>
        </p:nvSpPr>
        <p:spPr>
          <a:xfrm>
            <a:off x="503238" y="530225"/>
            <a:ext cx="8183562" cy="4187825"/>
          </a:xfrm>
        </p:spPr>
        <p:txBody>
          <a:bodyPr/>
          <a:lstStyle/>
          <a:p>
            <a:r>
              <a:rPr lang="en-US" b="1" smtClean="0"/>
              <a:t>A major constituent is atropine. It also has apoatropine, 1-hyo-scyamine, scopolamine, belladonnine, </a:t>
            </a:r>
            <a:r>
              <a:rPr lang="el-GR" b="1" smtClean="0"/>
              <a:t>β-</a:t>
            </a:r>
            <a:r>
              <a:rPr lang="en-US" b="1" smtClean="0"/>
              <a:t>methyl-aesculitine, choline, various bitter cucurbitacins, pyridine, N-methyle pyrraline &amp; N-methyl pyrroldine. </a:t>
            </a: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History of Uses </a:t>
            </a:r>
          </a:p>
        </p:txBody>
      </p:sp>
      <p:sp>
        <p:nvSpPr>
          <p:cNvPr id="17411" name="Rectangle 1027"/>
          <p:cNvSpPr>
            <a:spLocks noGrp="1" noChangeArrowheads="1"/>
          </p:cNvSpPr>
          <p:nvPr>
            <p:ph idx="1"/>
          </p:nvPr>
        </p:nvSpPr>
        <p:spPr>
          <a:xfrm>
            <a:off x="914400" y="2133600"/>
            <a:ext cx="7543800" cy="3962400"/>
          </a:xfrm>
        </p:spPr>
        <p:txBody>
          <a:bodyPr>
            <a:normAutofit lnSpcReduction="10000"/>
          </a:bodyPr>
          <a:lstStyle/>
          <a:p>
            <a:pPr>
              <a:lnSpc>
                <a:spcPct val="80000"/>
              </a:lnSpc>
            </a:pPr>
            <a:r>
              <a:rPr lang="en-US" smtClean="0"/>
              <a:t>Romans used plant as a “weapon”</a:t>
            </a:r>
          </a:p>
          <a:p>
            <a:pPr lvl="1">
              <a:lnSpc>
                <a:spcPct val="80000"/>
              </a:lnSpc>
            </a:pPr>
            <a:r>
              <a:rPr lang="en-US" smtClean="0"/>
              <a:t>Contaminated enemies food storage</a:t>
            </a:r>
          </a:p>
          <a:p>
            <a:pPr>
              <a:lnSpc>
                <a:spcPct val="80000"/>
              </a:lnSpc>
            </a:pPr>
            <a:r>
              <a:rPr lang="en-US" smtClean="0"/>
              <a:t>Used to poison the troops of Marcus Antonius during the Parthian Wars.</a:t>
            </a:r>
          </a:p>
          <a:p>
            <a:pPr>
              <a:lnSpc>
                <a:spcPct val="80000"/>
              </a:lnSpc>
            </a:pPr>
            <a:r>
              <a:rPr lang="en-US" smtClean="0"/>
              <a:t>Scottish troops used it during a truce to subdue the invading Danes.</a:t>
            </a:r>
          </a:p>
          <a:p>
            <a:pPr lvl="1">
              <a:lnSpc>
                <a:spcPct val="80000"/>
              </a:lnSpc>
            </a:pPr>
            <a:r>
              <a:rPr lang="en-US" smtClean="0"/>
              <a:t>Legend: Scottish troops put belladonna into enemies’ liquor supply</a:t>
            </a:r>
          </a:p>
          <a:p>
            <a:pPr lvl="1">
              <a:lnSpc>
                <a:spcPct val="80000"/>
              </a:lnSpc>
            </a:pPr>
            <a:r>
              <a:rPr lang="en-US" smtClean="0"/>
              <a:t>Waited for enemies to fall asleep and then kill them</a:t>
            </a:r>
          </a:p>
          <a:p>
            <a:pPr>
              <a:lnSpc>
                <a:spcPct val="80000"/>
              </a:lnSpc>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History of Uses (cont.)</a:t>
            </a:r>
          </a:p>
        </p:txBody>
      </p:sp>
      <p:sp>
        <p:nvSpPr>
          <p:cNvPr id="18435" name="Rectangle 1027"/>
          <p:cNvSpPr>
            <a:spLocks noGrp="1" noChangeArrowheads="1"/>
          </p:cNvSpPr>
          <p:nvPr>
            <p:ph idx="1"/>
          </p:nvPr>
        </p:nvSpPr>
        <p:spPr>
          <a:xfrm>
            <a:off x="914400" y="2057400"/>
            <a:ext cx="7543800" cy="4038600"/>
          </a:xfrm>
        </p:spPr>
        <p:txBody>
          <a:bodyPr/>
          <a:lstStyle/>
          <a:p>
            <a:r>
              <a:rPr lang="en-US" smtClean="0"/>
              <a:t>“Truth serum” in the old days</a:t>
            </a:r>
          </a:p>
          <a:p>
            <a:pPr lvl="1"/>
            <a:r>
              <a:rPr lang="en-US" smtClean="0"/>
              <a:t>Used in many legal battles and court cases</a:t>
            </a:r>
          </a:p>
          <a:p>
            <a:r>
              <a:rPr lang="en-US" smtClean="0"/>
              <a:t>Cosmetics:</a:t>
            </a:r>
          </a:p>
          <a:p>
            <a:pPr lvl="1"/>
            <a:r>
              <a:rPr lang="en-US" smtClean="0"/>
              <a:t>Spanish and Italian Women</a:t>
            </a:r>
          </a:p>
          <a:p>
            <a:pPr lvl="2"/>
            <a:r>
              <a:rPr lang="en-US" sz="2000" smtClean="0"/>
              <a:t>Extracts used as eye drops to dilate pupils, giving pupils a more intense, hypnotic, and attractive appeal</a:t>
            </a:r>
          </a:p>
          <a:p>
            <a:pPr lvl="2"/>
            <a:r>
              <a:rPr lang="en-US" sz="2000" smtClean="0"/>
              <a:t>Because pupil dilate when people are aroused; therefore, making eye contact more intense</a:t>
            </a:r>
          </a:p>
          <a:p>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History of Uses (cont.)</a:t>
            </a:r>
          </a:p>
        </p:txBody>
      </p:sp>
      <p:sp>
        <p:nvSpPr>
          <p:cNvPr id="19459" name="Rectangle 3"/>
          <p:cNvSpPr>
            <a:spLocks noGrp="1" noChangeArrowheads="1"/>
          </p:cNvSpPr>
          <p:nvPr>
            <p:ph idx="1"/>
          </p:nvPr>
        </p:nvSpPr>
        <p:spPr>
          <a:xfrm>
            <a:off x="990600" y="2133600"/>
            <a:ext cx="7467600" cy="3962400"/>
          </a:xfrm>
        </p:spPr>
        <p:txBody>
          <a:bodyPr/>
          <a:lstStyle/>
          <a:p>
            <a:pPr>
              <a:lnSpc>
                <a:spcPct val="90000"/>
              </a:lnSpc>
            </a:pPr>
            <a:r>
              <a:rPr lang="en-US" sz="2400" smtClean="0"/>
              <a:t>Pain reducer:</a:t>
            </a:r>
          </a:p>
          <a:p>
            <a:pPr lvl="1">
              <a:lnSpc>
                <a:spcPct val="90000"/>
              </a:lnSpc>
            </a:pPr>
            <a:r>
              <a:rPr lang="en-US" sz="2000" smtClean="0"/>
              <a:t>1992:  Scopolamine added to morphine to cause “twilight sleep”</a:t>
            </a:r>
          </a:p>
          <a:p>
            <a:pPr lvl="2">
              <a:lnSpc>
                <a:spcPct val="90000"/>
              </a:lnSpc>
            </a:pPr>
            <a:r>
              <a:rPr lang="en-US" sz="1800" smtClean="0"/>
              <a:t>Lessened the pain and mortality of childbirth</a:t>
            </a:r>
          </a:p>
          <a:p>
            <a:pPr>
              <a:lnSpc>
                <a:spcPct val="90000"/>
              </a:lnSpc>
            </a:pPr>
            <a:r>
              <a:rPr lang="en-US" sz="2400" smtClean="0"/>
              <a:t>Life saver:</a:t>
            </a:r>
          </a:p>
          <a:p>
            <a:pPr lvl="1">
              <a:lnSpc>
                <a:spcPct val="90000"/>
              </a:lnSpc>
            </a:pPr>
            <a:r>
              <a:rPr lang="en-US" sz="2000" smtClean="0"/>
              <a:t>In 1943 (WWII), the Germans had developed a nerve gas in which </a:t>
            </a:r>
            <a:r>
              <a:rPr lang="en-US" sz="2000" i="1" smtClean="0"/>
              <a:t>Atropa</a:t>
            </a:r>
            <a:r>
              <a:rPr lang="en-US" sz="2000" smtClean="0"/>
              <a:t> (atropine) was the only antidote</a:t>
            </a:r>
          </a:p>
          <a:p>
            <a:pPr lvl="1">
              <a:lnSpc>
                <a:spcPct val="90000"/>
              </a:lnSpc>
            </a:pPr>
            <a:r>
              <a:rPr lang="en-US" sz="2000" smtClean="0"/>
              <a:t>In Tijuana Mexico (1967), people poisoned by insecticide – parathion - when they ate the bread that was exposed to the chemical</a:t>
            </a:r>
          </a:p>
          <a:p>
            <a:pPr lvl="2">
              <a:lnSpc>
                <a:spcPct val="90000"/>
              </a:lnSpc>
            </a:pPr>
            <a:r>
              <a:rPr lang="en-US" sz="1800" smtClean="0"/>
              <a:t>Use of atropine saved many lives</a:t>
            </a:r>
          </a:p>
          <a:p>
            <a:pPr lvl="2">
              <a:lnSpc>
                <a:spcPct val="90000"/>
              </a:lnSpc>
            </a:pPr>
            <a:endParaRPr lang="en-US" sz="1800" smtClean="0"/>
          </a:p>
          <a:p>
            <a:pPr>
              <a:lnSpc>
                <a:spcPct val="90000"/>
              </a:lnSpc>
            </a:pPr>
            <a:endParaRPr 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dilation"/>
          <p:cNvPicPr>
            <a:picLocks noChangeAspect="1" noChangeArrowheads="1"/>
          </p:cNvPicPr>
          <p:nvPr/>
        </p:nvPicPr>
        <p:blipFill>
          <a:blip r:embed="rId3"/>
          <a:srcRect l="5556" t="12222" r="56944" b="59444"/>
          <a:stretch>
            <a:fillRect/>
          </a:stretch>
        </p:blipFill>
        <p:spPr bwMode="auto">
          <a:xfrm>
            <a:off x="6172200" y="2438400"/>
            <a:ext cx="2057400" cy="1295400"/>
          </a:xfrm>
          <a:prstGeom prst="rect">
            <a:avLst/>
          </a:prstGeom>
          <a:noFill/>
          <a:ln w="9525">
            <a:noFill/>
            <a:miter lim="800000"/>
            <a:headEnd/>
            <a:tailEnd/>
          </a:ln>
        </p:spPr>
      </p:pic>
      <p:pic>
        <p:nvPicPr>
          <p:cNvPr id="20483" name="Picture 6" descr="dilation"/>
          <p:cNvPicPr>
            <a:picLocks noChangeAspect="1" noChangeArrowheads="1"/>
          </p:cNvPicPr>
          <p:nvPr/>
        </p:nvPicPr>
        <p:blipFill>
          <a:blip r:embed="rId3"/>
          <a:srcRect l="54167" t="12222" r="5556" b="58888"/>
          <a:stretch>
            <a:fillRect/>
          </a:stretch>
        </p:blipFill>
        <p:spPr bwMode="auto">
          <a:xfrm>
            <a:off x="6096000" y="4038600"/>
            <a:ext cx="2209800" cy="1320800"/>
          </a:xfrm>
          <a:prstGeom prst="rect">
            <a:avLst/>
          </a:prstGeom>
          <a:noFill/>
          <a:ln w="9525">
            <a:noFill/>
            <a:miter lim="800000"/>
            <a:headEnd/>
            <a:tailEnd/>
          </a:ln>
        </p:spPr>
      </p:pic>
      <p:sp>
        <p:nvSpPr>
          <p:cNvPr id="17412"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Uses in Medicine</a:t>
            </a:r>
          </a:p>
        </p:txBody>
      </p:sp>
      <p:sp>
        <p:nvSpPr>
          <p:cNvPr id="20485" name="Rectangle 3"/>
          <p:cNvSpPr>
            <a:spLocks noGrp="1" noChangeArrowheads="1"/>
          </p:cNvSpPr>
          <p:nvPr>
            <p:ph idx="1"/>
          </p:nvPr>
        </p:nvSpPr>
        <p:spPr>
          <a:xfrm>
            <a:off x="762000" y="1905000"/>
            <a:ext cx="7696200" cy="4191000"/>
          </a:xfrm>
        </p:spPr>
        <p:txBody>
          <a:bodyPr/>
          <a:lstStyle/>
          <a:p>
            <a:r>
              <a:rPr lang="en-US" smtClean="0"/>
              <a:t>Slows action of smooth muscle system</a:t>
            </a:r>
          </a:p>
          <a:p>
            <a:pPr lvl="1"/>
            <a:r>
              <a:rPr lang="en-US" smtClean="0"/>
              <a:t>Parkinson’s symptoms</a:t>
            </a:r>
          </a:p>
          <a:p>
            <a:pPr lvl="1"/>
            <a:r>
              <a:rPr lang="en-US" smtClean="0"/>
              <a:t>Irregularities in heart rate</a:t>
            </a:r>
          </a:p>
          <a:p>
            <a:pPr lvl="1"/>
            <a:r>
              <a:rPr lang="en-US" smtClean="0"/>
              <a:t>Dilates pupils</a:t>
            </a:r>
          </a:p>
          <a:p>
            <a:pPr lvl="1"/>
            <a:r>
              <a:rPr lang="en-US" smtClean="0"/>
              <a:t>Reduces salivation</a:t>
            </a:r>
          </a:p>
          <a:p>
            <a:pPr lvl="1"/>
            <a:r>
              <a:rPr lang="en-US" smtClean="0"/>
              <a:t>Stomach and bladder </a:t>
            </a:r>
          </a:p>
          <a:p>
            <a:pPr lvl="1">
              <a:buFontTx/>
              <a:buNone/>
            </a:pPr>
            <a:r>
              <a:rPr lang="en-US" smtClean="0"/>
              <a:t>	cramps</a:t>
            </a:r>
          </a:p>
          <a:p>
            <a:pPr lvl="1"/>
            <a:r>
              <a:rPr lang="en-US" smtClean="0"/>
              <a:t>Helps to relax pre-surgery patients</a:t>
            </a:r>
          </a:p>
          <a:p>
            <a:pPr lvl="1"/>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Uses in Medicine Cont.</a:t>
            </a:r>
          </a:p>
        </p:txBody>
      </p:sp>
      <p:sp>
        <p:nvSpPr>
          <p:cNvPr id="21507" name="Rectangle 5"/>
          <p:cNvSpPr>
            <a:spLocks noGrp="1" noChangeArrowheads="1"/>
          </p:cNvSpPr>
          <p:nvPr>
            <p:ph idx="1"/>
          </p:nvPr>
        </p:nvSpPr>
        <p:spPr>
          <a:xfrm>
            <a:off x="914400" y="2057400"/>
            <a:ext cx="7543800" cy="4038600"/>
          </a:xfrm>
        </p:spPr>
        <p:txBody>
          <a:bodyPr/>
          <a:lstStyle/>
          <a:p>
            <a:r>
              <a:rPr lang="en-US" smtClean="0"/>
              <a:t>Combats infection and decreases pain when combined with methylene blue, phenyl salicylate, and benzoic acid.</a:t>
            </a:r>
          </a:p>
          <a:p>
            <a:r>
              <a:rPr lang="en-US" smtClean="0"/>
              <a:t>Prevents nausea and vomiting caused by motion sickness</a:t>
            </a:r>
          </a:p>
          <a:p>
            <a:r>
              <a:rPr lang="en-US" smtClean="0"/>
              <a:t>Counteracts the effects of nerve gas.</a:t>
            </a:r>
          </a:p>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DRUG ACTION</a:t>
            </a:r>
          </a:p>
        </p:txBody>
      </p:sp>
      <p:sp>
        <p:nvSpPr>
          <p:cNvPr id="22531" name="Content Placeholder 2"/>
          <p:cNvSpPr>
            <a:spLocks noGrp="1"/>
          </p:cNvSpPr>
          <p:nvPr>
            <p:ph idx="1"/>
          </p:nvPr>
        </p:nvSpPr>
        <p:spPr>
          <a:xfrm>
            <a:off x="1295400" y="1524000"/>
            <a:ext cx="7162800" cy="4572000"/>
          </a:xfrm>
        </p:spPr>
        <p:txBody>
          <a:bodyPr>
            <a:normAutofit lnSpcReduction="10000"/>
          </a:bodyPr>
          <a:lstStyle/>
          <a:p>
            <a:r>
              <a:rPr lang="en-US" smtClean="0"/>
              <a:t>Mydriatic</a:t>
            </a:r>
          </a:p>
          <a:p>
            <a:r>
              <a:rPr lang="en-US" smtClean="0"/>
              <a:t>Antispasmodic</a:t>
            </a:r>
          </a:p>
          <a:p>
            <a:r>
              <a:rPr lang="en-US" smtClean="0"/>
              <a:t>Narcotic</a:t>
            </a:r>
          </a:p>
          <a:p>
            <a:r>
              <a:rPr lang="en-US" smtClean="0"/>
              <a:t>Anaesthetic</a:t>
            </a:r>
          </a:p>
          <a:p>
            <a:r>
              <a:rPr lang="en-US" smtClean="0"/>
              <a:t>Analgesic</a:t>
            </a:r>
          </a:p>
          <a:p>
            <a:r>
              <a:rPr lang="en-US" smtClean="0"/>
              <a:t>Antipyretic</a:t>
            </a:r>
          </a:p>
          <a:p>
            <a:r>
              <a:rPr lang="en-US" smtClean="0"/>
              <a:t>Diaphoretic</a:t>
            </a:r>
          </a:p>
          <a:p>
            <a:r>
              <a:rPr lang="en-US" smtClean="0"/>
              <a:t>Vasodilator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Physiological action</a:t>
            </a:r>
          </a:p>
        </p:txBody>
      </p:sp>
      <p:sp>
        <p:nvSpPr>
          <p:cNvPr id="23555" name="Content Placeholder 2"/>
          <p:cNvSpPr>
            <a:spLocks noGrp="1"/>
          </p:cNvSpPr>
          <p:nvPr>
            <p:ph idx="1"/>
          </p:nvPr>
        </p:nvSpPr>
        <p:spPr>
          <a:xfrm>
            <a:off x="503238" y="530225"/>
            <a:ext cx="8183562" cy="4187825"/>
          </a:xfrm>
        </p:spPr>
        <p:txBody>
          <a:bodyPr/>
          <a:lstStyle/>
          <a:p>
            <a:pPr>
              <a:buFontTx/>
              <a:buNone/>
            </a:pPr>
            <a:r>
              <a:rPr lang="en-US" smtClean="0"/>
              <a:t>  Stimulation of sympathetic nervous system. </a:t>
            </a:r>
          </a:p>
          <a:p>
            <a:pPr>
              <a:buFontTx/>
              <a:buNone/>
            </a:pPr>
            <a:r>
              <a:rPr lang="en-US" smtClean="0"/>
              <a:t>Atropine acts on parasympathetic nervous system and produces dilatation of pupils, dryness of mouth, congestion of head, palpitation and hypertension. </a:t>
            </a:r>
          </a:p>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Sphere of action</a:t>
            </a:r>
          </a:p>
        </p:txBody>
      </p:sp>
      <p:sp>
        <p:nvSpPr>
          <p:cNvPr id="24579" name="Content Placeholder 2"/>
          <p:cNvSpPr>
            <a:spLocks noGrp="1"/>
          </p:cNvSpPr>
          <p:nvPr>
            <p:ph idx="1"/>
          </p:nvPr>
        </p:nvSpPr>
        <p:spPr>
          <a:xfrm>
            <a:off x="1295400" y="1371600"/>
            <a:ext cx="7162800" cy="4724400"/>
          </a:xfrm>
        </p:spPr>
        <p:txBody>
          <a:bodyPr/>
          <a:lstStyle/>
          <a:p>
            <a:pPr>
              <a:buFontTx/>
              <a:buNone/>
            </a:pPr>
            <a:r>
              <a:rPr lang="en-US" b="1" smtClean="0"/>
              <a:t> </a:t>
            </a:r>
          </a:p>
          <a:p>
            <a:r>
              <a:rPr lang="en-US" smtClean="0"/>
              <a:t>Its chief center of action is cerebrum where it radiates its influence upon the entire organism. Brain and its membranes, cardio-vascular system, heart, lungs, mucus membrane of eyes, mouth, throat, skin, glandular structures also not spared.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JCS Atropa belladonna 8721"/>
          <p:cNvPicPr>
            <a:picLocks noChangeAspect="1" noChangeArrowheads="1"/>
          </p:cNvPicPr>
          <p:nvPr/>
        </p:nvPicPr>
        <p:blipFill>
          <a:blip r:embed="rId3"/>
          <a:srcRect/>
          <a:stretch>
            <a:fillRect/>
          </a:stretch>
        </p:blipFill>
        <p:spPr bwMode="auto">
          <a:xfrm>
            <a:off x="514350" y="381000"/>
            <a:ext cx="8115300" cy="6096000"/>
          </a:xfrm>
          <a:prstGeom prst="rect">
            <a:avLst/>
          </a:prstGeom>
          <a:noFill/>
          <a:ln w="9525">
            <a:noFill/>
            <a:miter lim="800000"/>
            <a:headEnd/>
            <a:tailEnd/>
          </a:ln>
        </p:spPr>
      </p:pic>
      <p:sp>
        <p:nvSpPr>
          <p:cNvPr id="4099" name="Rectangle 2"/>
          <p:cNvSpPr>
            <a:spLocks noGrp="1" noChangeArrowheads="1"/>
          </p:cNvSpPr>
          <p:nvPr>
            <p:ph type="ctrTitle"/>
          </p:nvPr>
        </p:nvSpPr>
        <p:spPr>
          <a:xfrm>
            <a:off x="1447800" y="533400"/>
            <a:ext cx="6096000" cy="1879600"/>
          </a:xfrm>
        </p:spPr>
        <p:txBody>
          <a:bodyPr/>
          <a:lstStyle/>
          <a:p>
            <a:pPr fontAlgn="auto">
              <a:spcAft>
                <a:spcPts val="0"/>
              </a:spcAft>
              <a:defRPr/>
            </a:pPr>
            <a:r>
              <a:rPr lang="en-US" i="1" smtClean="0"/>
              <a:t>Atropa belladonna:</a:t>
            </a:r>
          </a:p>
        </p:txBody>
      </p:sp>
      <p:sp>
        <p:nvSpPr>
          <p:cNvPr id="4100" name="Rectangle 3"/>
          <p:cNvSpPr>
            <a:spLocks noGrp="1" noChangeArrowheads="1"/>
          </p:cNvSpPr>
          <p:nvPr>
            <p:ph type="subTitle" idx="1"/>
          </p:nvPr>
        </p:nvSpPr>
        <p:spPr>
          <a:xfrm>
            <a:off x="722313" y="3684588"/>
            <a:ext cx="7772400" cy="914400"/>
          </a:xfrm>
        </p:spPr>
        <p:txBody>
          <a:bodyPr>
            <a:normAutofit/>
          </a:bodyPr>
          <a:lstStyle/>
          <a:p>
            <a:pPr algn="l" fontAlgn="auto">
              <a:spcAft>
                <a:spcPts val="0"/>
              </a:spcAft>
              <a:buFont typeface="Wingdings 2"/>
              <a:buNone/>
              <a:defRPr/>
            </a:pPr>
            <a:r>
              <a:rPr lang="en-US" sz="2400" smtClean="0"/>
              <a:t>The deadly nightshade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Cerebrospinal Nervous system</a:t>
            </a:r>
          </a:p>
        </p:txBody>
      </p:sp>
      <p:sp>
        <p:nvSpPr>
          <p:cNvPr id="25603" name="Content Placeholder 2"/>
          <p:cNvSpPr>
            <a:spLocks noGrp="1"/>
          </p:cNvSpPr>
          <p:nvPr>
            <p:ph idx="1"/>
          </p:nvPr>
        </p:nvSpPr>
        <p:spPr>
          <a:xfrm>
            <a:off x="1295400" y="1752600"/>
            <a:ext cx="7162800" cy="4343400"/>
          </a:xfrm>
        </p:spPr>
        <p:txBody>
          <a:bodyPr>
            <a:normAutofit lnSpcReduction="10000"/>
          </a:bodyPr>
          <a:lstStyle/>
          <a:p>
            <a:pPr algn="just"/>
            <a:r>
              <a:rPr lang="en-US" smtClean="0"/>
              <a:t>Acute violent congestion producing throbbing headache, delirium, vertigo, flushed face</a:t>
            </a:r>
          </a:p>
          <a:p>
            <a:pPr algn="just"/>
            <a:r>
              <a:rPr lang="en-US" smtClean="0"/>
              <a:t>Illusions with flashes of many coloured light</a:t>
            </a:r>
          </a:p>
          <a:p>
            <a:pPr algn="just"/>
            <a:r>
              <a:rPr lang="en-US" smtClean="0"/>
              <a:t>Mind agitated with loss of sleep</a:t>
            </a:r>
          </a:p>
          <a:p>
            <a:pPr algn="just"/>
            <a:r>
              <a:rPr lang="en-US" smtClean="0"/>
              <a:t>Atropine paralyses the motor nerves </a:t>
            </a:r>
          </a:p>
          <a:p>
            <a:pPr algn="just"/>
            <a:r>
              <a:rPr lang="en-US" smtClean="0"/>
              <a:t>Convulsions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Heart and Circulatory system</a:t>
            </a:r>
          </a:p>
        </p:txBody>
      </p:sp>
      <p:sp>
        <p:nvSpPr>
          <p:cNvPr id="26627" name="Content Placeholder 2"/>
          <p:cNvSpPr>
            <a:spLocks noGrp="1"/>
          </p:cNvSpPr>
          <p:nvPr>
            <p:ph idx="1"/>
          </p:nvPr>
        </p:nvSpPr>
        <p:spPr>
          <a:xfrm>
            <a:off x="1295400" y="1981200"/>
            <a:ext cx="7162800" cy="4267200"/>
          </a:xfrm>
        </p:spPr>
        <p:txBody>
          <a:bodyPr/>
          <a:lstStyle/>
          <a:p>
            <a:r>
              <a:rPr lang="en-US" smtClean="0"/>
              <a:t>Cardiac inhibitory centers  are stimulated</a:t>
            </a:r>
          </a:p>
          <a:p>
            <a:r>
              <a:rPr lang="en-US" smtClean="0"/>
              <a:t>Capillaries  contracted</a:t>
            </a:r>
          </a:p>
          <a:p>
            <a:r>
              <a:rPr lang="en-US" smtClean="0"/>
              <a:t>Full and bounding pulse</a:t>
            </a:r>
          </a:p>
          <a:p>
            <a:r>
              <a:rPr lang="en-US" smtClean="0"/>
              <a:t>Atropine raises arterial blood pressure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03238" y="4983163"/>
            <a:ext cx="8183562" cy="1052512"/>
          </a:xfrm>
        </p:spPr>
        <p:txBody>
          <a:bodyPr>
            <a:normAutofit/>
          </a:bodyPr>
          <a:lstStyle/>
          <a:p>
            <a:pPr fontAlgn="auto">
              <a:spcAft>
                <a:spcPts val="0"/>
              </a:spcAft>
              <a:defRPr/>
            </a:pPr>
            <a:r>
              <a:rPr lang="en-US" smtClean="0">
                <a:solidFill>
                  <a:schemeClr val="accent1">
                    <a:tint val="88000"/>
                    <a:satMod val="150000"/>
                  </a:schemeClr>
                </a:solidFill>
              </a:rPr>
              <a:t>Temperature &amp; Respiratory System </a:t>
            </a:r>
          </a:p>
        </p:txBody>
      </p:sp>
      <p:sp>
        <p:nvSpPr>
          <p:cNvPr id="27651" name="Content Placeholder 2"/>
          <p:cNvSpPr>
            <a:spLocks noGrp="1"/>
          </p:cNvSpPr>
          <p:nvPr>
            <p:ph idx="1"/>
          </p:nvPr>
        </p:nvSpPr>
        <p:spPr>
          <a:xfrm>
            <a:off x="1295400" y="1752600"/>
            <a:ext cx="7162800" cy="4343400"/>
          </a:xfrm>
        </p:spPr>
        <p:txBody>
          <a:bodyPr/>
          <a:lstStyle/>
          <a:p>
            <a:r>
              <a:rPr lang="en-US" smtClean="0"/>
              <a:t>Atropine in moderate doses raises temperature by 1-3 degree Celsius</a:t>
            </a:r>
          </a:p>
          <a:p>
            <a:r>
              <a:rPr lang="en-US" smtClean="0"/>
              <a:t>In large doses decreases body temperature</a:t>
            </a:r>
          </a:p>
          <a:p>
            <a:r>
              <a:rPr lang="en-US" smtClean="0"/>
              <a:t>Atropine stimulate the respiratory center and increases respiratory rate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GIT and GUT</a:t>
            </a:r>
          </a:p>
        </p:txBody>
      </p:sp>
      <p:sp>
        <p:nvSpPr>
          <p:cNvPr id="28675" name="Content Placeholder 2"/>
          <p:cNvSpPr>
            <a:spLocks noGrp="1"/>
          </p:cNvSpPr>
          <p:nvPr>
            <p:ph idx="1"/>
          </p:nvPr>
        </p:nvSpPr>
        <p:spPr>
          <a:xfrm>
            <a:off x="1295400" y="1905000"/>
            <a:ext cx="7162800" cy="4191000"/>
          </a:xfrm>
        </p:spPr>
        <p:txBody>
          <a:bodyPr>
            <a:normAutofit lnSpcReduction="10000"/>
          </a:bodyPr>
          <a:lstStyle/>
          <a:p>
            <a:r>
              <a:rPr lang="en-US" smtClean="0"/>
              <a:t>Decreases the secretion of gastric glands</a:t>
            </a:r>
          </a:p>
          <a:p>
            <a:r>
              <a:rPr lang="en-US" smtClean="0"/>
              <a:t>Retard the peristaltic movements of intestine</a:t>
            </a:r>
          </a:p>
          <a:p>
            <a:r>
              <a:rPr lang="en-US" smtClean="0"/>
              <a:t>Spasm and paralysis of sphincter ani</a:t>
            </a:r>
          </a:p>
          <a:p>
            <a:r>
              <a:rPr lang="en-US" smtClean="0"/>
              <a:t>Produces congestion of malpigian circulation with urine output initially increases and later on suppressed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Female sexual organs</a:t>
            </a:r>
          </a:p>
        </p:txBody>
      </p:sp>
      <p:sp>
        <p:nvSpPr>
          <p:cNvPr id="29699" name="Content Placeholder 2"/>
          <p:cNvSpPr>
            <a:spLocks noGrp="1"/>
          </p:cNvSpPr>
          <p:nvPr>
            <p:ph idx="1"/>
          </p:nvPr>
        </p:nvSpPr>
        <p:spPr>
          <a:xfrm>
            <a:off x="1295400" y="1676400"/>
            <a:ext cx="7162800" cy="4800600"/>
          </a:xfrm>
        </p:spPr>
        <p:txBody>
          <a:bodyPr/>
          <a:lstStyle/>
          <a:p>
            <a:r>
              <a:rPr lang="en-US" smtClean="0"/>
              <a:t>Congestion and increased arterial tension in ovaries and uterus</a:t>
            </a:r>
          </a:p>
          <a:p>
            <a:pPr algn="just"/>
            <a:r>
              <a:rPr lang="en-US" smtClean="0"/>
              <a:t>Sudden spasmodic pain and contraction in uterus with pressure downward as if all the contents of the abdomen would come through vulva</a:t>
            </a:r>
          </a:p>
          <a:p>
            <a:pPr algn="just"/>
            <a:r>
              <a:rPr lang="en-US" smtClean="0"/>
              <a:t>Arrests the secretion of mammary gland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03238" y="4983163"/>
            <a:ext cx="8183562" cy="1052512"/>
          </a:xfrm>
        </p:spPr>
        <p:txBody>
          <a:bodyPr/>
          <a:lstStyle/>
          <a:p>
            <a:pPr fontAlgn="auto">
              <a:spcAft>
                <a:spcPts val="0"/>
              </a:spcAft>
              <a:defRPr/>
            </a:pPr>
            <a:endParaRPr lang="en-US" dirty="0" smtClean="0">
              <a:solidFill>
                <a:schemeClr val="accent1">
                  <a:tint val="88000"/>
                  <a:satMod val="150000"/>
                </a:schemeClr>
              </a:solidFill>
            </a:endParaRPr>
          </a:p>
        </p:txBody>
      </p:sp>
      <p:sp>
        <p:nvSpPr>
          <p:cNvPr id="30723" name="Content Placeholder 2"/>
          <p:cNvSpPr>
            <a:spLocks noGrp="1"/>
          </p:cNvSpPr>
          <p:nvPr>
            <p:ph idx="1"/>
          </p:nvPr>
        </p:nvSpPr>
        <p:spPr>
          <a:xfrm>
            <a:off x="1295400" y="1828800"/>
            <a:ext cx="7162800" cy="4267200"/>
          </a:xfrm>
        </p:spPr>
        <p:txBody>
          <a:bodyPr/>
          <a:lstStyle/>
          <a:p>
            <a:r>
              <a:rPr lang="en-US" smtClean="0"/>
              <a:t>Suppresses the secretion of glands</a:t>
            </a:r>
          </a:p>
          <a:p>
            <a:pPr algn="just"/>
            <a:r>
              <a:rPr lang="en-US" smtClean="0"/>
              <a:t>First increases sweat and later suppresses</a:t>
            </a:r>
          </a:p>
          <a:p>
            <a:pPr algn="just"/>
            <a:r>
              <a:rPr lang="en-US" smtClean="0"/>
              <a:t>Skin red, dry and hot</a:t>
            </a:r>
          </a:p>
          <a:p>
            <a:pPr algn="just"/>
            <a:r>
              <a:rPr lang="en-US" smtClean="0"/>
              <a:t>Eyes – Dilates the pupil, produces conjunctivitis,  increases intra ocular tensionssssss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Signs of Overdose</a:t>
            </a:r>
          </a:p>
        </p:txBody>
      </p:sp>
      <p:sp>
        <p:nvSpPr>
          <p:cNvPr id="31747" name="Rectangle 3"/>
          <p:cNvSpPr>
            <a:spLocks noGrp="1" noChangeArrowheads="1"/>
          </p:cNvSpPr>
          <p:nvPr>
            <p:ph idx="1"/>
          </p:nvPr>
        </p:nvSpPr>
        <p:spPr>
          <a:xfrm>
            <a:off x="990600" y="2133600"/>
            <a:ext cx="7467600" cy="3962400"/>
          </a:xfrm>
        </p:spPr>
        <p:txBody>
          <a:bodyPr>
            <a:normAutofit lnSpcReduction="10000"/>
          </a:bodyPr>
          <a:lstStyle/>
          <a:p>
            <a:pPr>
              <a:lnSpc>
                <a:spcPct val="90000"/>
              </a:lnSpc>
            </a:pPr>
            <a:r>
              <a:rPr lang="en-US" smtClean="0"/>
              <a:t>Stop perspiring</a:t>
            </a:r>
          </a:p>
          <a:p>
            <a:pPr>
              <a:lnSpc>
                <a:spcPct val="90000"/>
              </a:lnSpc>
            </a:pPr>
            <a:r>
              <a:rPr lang="en-US" smtClean="0"/>
              <a:t>Rise in body temperature</a:t>
            </a:r>
          </a:p>
          <a:p>
            <a:pPr>
              <a:lnSpc>
                <a:spcPct val="90000"/>
              </a:lnSpc>
            </a:pPr>
            <a:r>
              <a:rPr lang="en-US" smtClean="0"/>
              <a:t>Inability to see or blurred vision</a:t>
            </a:r>
          </a:p>
          <a:p>
            <a:pPr>
              <a:lnSpc>
                <a:spcPct val="90000"/>
              </a:lnSpc>
            </a:pPr>
            <a:r>
              <a:rPr lang="en-US" smtClean="0"/>
              <a:t>Hallucinations</a:t>
            </a:r>
          </a:p>
          <a:p>
            <a:pPr>
              <a:lnSpc>
                <a:spcPct val="90000"/>
              </a:lnSpc>
            </a:pPr>
            <a:r>
              <a:rPr lang="en-US" smtClean="0"/>
              <a:t>Flushed skin</a:t>
            </a:r>
          </a:p>
          <a:p>
            <a:pPr>
              <a:lnSpc>
                <a:spcPct val="90000"/>
              </a:lnSpc>
            </a:pPr>
            <a:r>
              <a:rPr lang="en-US" smtClean="0"/>
              <a:t>Confusion</a:t>
            </a:r>
          </a:p>
          <a:p>
            <a:pPr>
              <a:lnSpc>
                <a:spcPct val="90000"/>
              </a:lnSpc>
            </a:pPr>
            <a:r>
              <a:rPr lang="en-US" smtClean="0"/>
              <a:t>Coma</a:t>
            </a:r>
          </a:p>
          <a:p>
            <a:pPr>
              <a:lnSpc>
                <a:spcPct val="90000"/>
              </a:lnSpc>
            </a:pPr>
            <a:r>
              <a:rPr lang="en-US" smtClean="0"/>
              <a:t>Death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CONSTITUTION</a:t>
            </a:r>
          </a:p>
        </p:txBody>
      </p:sp>
      <p:sp>
        <p:nvSpPr>
          <p:cNvPr id="32771" name="Content Placeholder 2"/>
          <p:cNvSpPr>
            <a:spLocks noGrp="1"/>
          </p:cNvSpPr>
          <p:nvPr>
            <p:ph idx="1"/>
          </p:nvPr>
        </p:nvSpPr>
        <p:spPr>
          <a:xfrm>
            <a:off x="503238" y="530225"/>
            <a:ext cx="8183562" cy="4187825"/>
          </a:xfrm>
        </p:spPr>
        <p:txBody>
          <a:bodyPr/>
          <a:lstStyle/>
          <a:p>
            <a:r>
              <a:rPr lang="en-US" b="1" smtClean="0"/>
              <a:t>It is particularly suited to: </a:t>
            </a:r>
          </a:p>
          <a:p>
            <a:r>
              <a:rPr lang="en-US" smtClean="0"/>
              <a:t>• Adapted to bilious, lymphatic, plethoric constitutions; persons who are lively and entertaining when well, but violent and often delirious when sick. </a:t>
            </a:r>
          </a:p>
          <a:p>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KEY FEATURES</a:t>
            </a:r>
          </a:p>
        </p:txBody>
      </p:sp>
      <p:sp>
        <p:nvSpPr>
          <p:cNvPr id="33795" name="Content Placeholder 2"/>
          <p:cNvSpPr>
            <a:spLocks noGrp="1"/>
          </p:cNvSpPr>
          <p:nvPr>
            <p:ph idx="1"/>
          </p:nvPr>
        </p:nvSpPr>
        <p:spPr>
          <a:xfrm>
            <a:off x="1295400" y="1752600"/>
            <a:ext cx="7162800" cy="4343400"/>
          </a:xfrm>
        </p:spPr>
        <p:txBody>
          <a:bodyPr>
            <a:normAutofit lnSpcReduction="10000"/>
          </a:bodyPr>
          <a:lstStyle/>
          <a:p>
            <a:endParaRPr lang="en-US" smtClean="0"/>
          </a:p>
          <a:p>
            <a:r>
              <a:rPr lang="en-US" b="1" smtClean="0"/>
              <a:t>Congestion is the keynote of belladonna. </a:t>
            </a:r>
          </a:p>
          <a:p>
            <a:r>
              <a:rPr lang="en-US" smtClean="0"/>
              <a:t>• </a:t>
            </a:r>
            <a:r>
              <a:rPr lang="en-US" b="1" smtClean="0"/>
              <a:t>Redness of belladonna is very characteristic. </a:t>
            </a:r>
          </a:p>
          <a:p>
            <a:r>
              <a:rPr lang="en-US" smtClean="0"/>
              <a:t>• </a:t>
            </a:r>
            <a:r>
              <a:rPr lang="en-US" b="1" smtClean="0"/>
              <a:t>Heat is yet another peculiar. Due to the congestion there is great heat, especially at the congested and inflamed part.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03238" y="4983163"/>
            <a:ext cx="8183562" cy="1052512"/>
          </a:xfrm>
        </p:spPr>
        <p:txBody>
          <a:bodyPr/>
          <a:lstStyle/>
          <a:p>
            <a:pPr fontAlgn="auto">
              <a:spcAft>
                <a:spcPts val="0"/>
              </a:spcAft>
              <a:defRPr/>
            </a:pPr>
            <a:endParaRPr lang="en-US" smtClean="0">
              <a:solidFill>
                <a:schemeClr val="accent1">
                  <a:tint val="88000"/>
                  <a:satMod val="150000"/>
                </a:schemeClr>
              </a:solidFill>
            </a:endParaRPr>
          </a:p>
        </p:txBody>
      </p:sp>
      <p:sp>
        <p:nvSpPr>
          <p:cNvPr id="34819" name="Content Placeholder 2"/>
          <p:cNvSpPr>
            <a:spLocks noGrp="1"/>
          </p:cNvSpPr>
          <p:nvPr>
            <p:ph idx="1"/>
          </p:nvPr>
        </p:nvSpPr>
        <p:spPr>
          <a:xfrm>
            <a:off x="503238" y="530225"/>
            <a:ext cx="8183562" cy="4187825"/>
          </a:xfrm>
        </p:spPr>
        <p:txBody>
          <a:bodyPr/>
          <a:lstStyle/>
          <a:p>
            <a:r>
              <a:rPr lang="en-US" smtClean="0"/>
              <a:t>• </a:t>
            </a:r>
            <a:r>
              <a:rPr lang="en-US" b="1" smtClean="0"/>
              <a:t>Burning sensation is another characteristic of belladonna. There is intense burning anywhere and everywhere, both internal and external such as in skin, brain, mouth, throat, etc. </a:t>
            </a:r>
          </a:p>
          <a:p>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INTRODUCTION</a:t>
            </a:r>
          </a:p>
        </p:txBody>
      </p:sp>
      <p:sp>
        <p:nvSpPr>
          <p:cNvPr id="8195" name="Content Placeholder 2"/>
          <p:cNvSpPr>
            <a:spLocks noGrp="1"/>
          </p:cNvSpPr>
          <p:nvPr>
            <p:ph idx="1"/>
          </p:nvPr>
        </p:nvSpPr>
        <p:spPr>
          <a:xfrm>
            <a:off x="1295400" y="1524000"/>
            <a:ext cx="7620000" cy="5105400"/>
          </a:xfrm>
        </p:spPr>
        <p:txBody>
          <a:bodyPr/>
          <a:lstStyle/>
          <a:p>
            <a:pPr>
              <a:buFontTx/>
              <a:buNone/>
            </a:pPr>
            <a:r>
              <a:rPr lang="en-US" smtClean="0"/>
              <a:t>The word '</a:t>
            </a:r>
            <a:r>
              <a:rPr lang="en-US" b="1" i="1" smtClean="0"/>
              <a:t>Belladonna' is from the Italian 'Bella' whose meaning is 'beautiful' and 'donna' means 'lady'. Belladonna is one of Hahnemann’s polychrests which has it paramount utility in ACUTE AND VIOLENT CONDITIONS. The juice of the berry when placed in the eyes sparkles giving a striking appearance. S</a:t>
            </a:r>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03238" y="4983163"/>
            <a:ext cx="8183562" cy="1052512"/>
          </a:xfrm>
        </p:spPr>
        <p:txBody>
          <a:bodyPr/>
          <a:lstStyle/>
          <a:p>
            <a:pPr fontAlgn="auto">
              <a:spcAft>
                <a:spcPts val="0"/>
              </a:spcAft>
              <a:defRPr/>
            </a:pPr>
            <a:endParaRPr lang="en-US" smtClean="0">
              <a:solidFill>
                <a:schemeClr val="accent1">
                  <a:tint val="88000"/>
                  <a:satMod val="150000"/>
                </a:schemeClr>
              </a:solidFill>
            </a:endParaRPr>
          </a:p>
        </p:txBody>
      </p:sp>
      <p:sp>
        <p:nvSpPr>
          <p:cNvPr id="35843" name="Content Placeholder 2"/>
          <p:cNvSpPr>
            <a:spLocks noGrp="1"/>
          </p:cNvSpPr>
          <p:nvPr>
            <p:ph idx="1"/>
          </p:nvPr>
        </p:nvSpPr>
        <p:spPr>
          <a:xfrm>
            <a:off x="1295400" y="1219200"/>
            <a:ext cx="7162800" cy="4876800"/>
          </a:xfrm>
        </p:spPr>
        <p:txBody>
          <a:bodyPr/>
          <a:lstStyle/>
          <a:p>
            <a:endParaRPr lang="en-US" smtClean="0"/>
          </a:p>
          <a:p>
            <a:r>
              <a:rPr lang="en-US" smtClean="0"/>
              <a:t>The patient is very much sleepy but cannot sleep. </a:t>
            </a:r>
          </a:p>
          <a:p>
            <a:pPr>
              <a:buFontTx/>
              <a:buNone/>
            </a:pPr>
            <a:r>
              <a:rPr lang="en-US" smtClean="0"/>
              <a:t>• Belladonna is a great pain remedy. </a:t>
            </a:r>
          </a:p>
          <a:p>
            <a:pPr>
              <a:buFontTx/>
              <a:buNone/>
            </a:pPr>
            <a:r>
              <a:rPr lang="en-US" smtClean="0"/>
              <a:t>• Patient is not thirsty, especially in fever</a:t>
            </a:r>
          </a:p>
          <a:p>
            <a:r>
              <a:rPr lang="en-US" smtClean="0"/>
              <a:t> Belladonna patients aggravated by touch jar and motion, drought of air and heat of sun</a:t>
            </a:r>
          </a:p>
          <a:p>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03238" y="4983163"/>
            <a:ext cx="8183562" cy="1052512"/>
          </a:xfrm>
        </p:spPr>
        <p:txBody>
          <a:bodyPr/>
          <a:lstStyle/>
          <a:p>
            <a:pPr fontAlgn="auto">
              <a:spcAft>
                <a:spcPts val="0"/>
              </a:spcAft>
              <a:defRPr/>
            </a:pPr>
            <a:endParaRPr lang="en-US" smtClean="0">
              <a:solidFill>
                <a:schemeClr val="accent1">
                  <a:tint val="88000"/>
                  <a:satMod val="150000"/>
                </a:schemeClr>
              </a:solidFill>
            </a:endParaRPr>
          </a:p>
        </p:txBody>
      </p:sp>
      <p:sp>
        <p:nvSpPr>
          <p:cNvPr id="36867" name="Content Placeholder 2"/>
          <p:cNvSpPr>
            <a:spLocks noGrp="1"/>
          </p:cNvSpPr>
          <p:nvPr>
            <p:ph idx="1"/>
          </p:nvPr>
        </p:nvSpPr>
        <p:spPr>
          <a:xfrm>
            <a:off x="1295400" y="1676400"/>
            <a:ext cx="7162800" cy="4800600"/>
          </a:xfrm>
        </p:spPr>
        <p:txBody>
          <a:bodyPr/>
          <a:lstStyle/>
          <a:p>
            <a:pPr>
              <a:buFontTx/>
              <a:buNone/>
            </a:pPr>
            <a:endParaRPr lang="en-US" smtClean="0"/>
          </a:p>
          <a:p>
            <a:r>
              <a:rPr lang="en-US" smtClean="0"/>
              <a:t>• Sensitiveness to touch of affected part is very well marked in this great remedy. Cannot bear to be touched anywhere. </a:t>
            </a:r>
          </a:p>
          <a:p>
            <a:r>
              <a:rPr lang="en-US" smtClean="0"/>
              <a:t>• Great dryness runs through the whole of this remedy. </a:t>
            </a:r>
          </a:p>
          <a:p>
            <a:r>
              <a:rPr lang="en-US" smtClean="0"/>
              <a:t>• Acute, sudden and violent onset is very characteristic of this drug. </a:t>
            </a:r>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smtClean="0">
                <a:solidFill>
                  <a:schemeClr val="accent1">
                    <a:tint val="88000"/>
                    <a:satMod val="150000"/>
                  </a:schemeClr>
                </a:solidFill>
              </a:rPr>
              <a:t>Taxonomy</a:t>
            </a:r>
          </a:p>
        </p:txBody>
      </p:sp>
      <p:sp>
        <p:nvSpPr>
          <p:cNvPr id="9219" name="Rectangle 6"/>
          <p:cNvSpPr>
            <a:spLocks noGrp="1" noChangeArrowheads="1"/>
          </p:cNvSpPr>
          <p:nvPr>
            <p:ph sz="half" idx="1"/>
          </p:nvPr>
        </p:nvSpPr>
        <p:spPr>
          <a:xfrm>
            <a:off x="4797425" y="1600200"/>
            <a:ext cx="4117975" cy="4525963"/>
          </a:xfrm>
        </p:spPr>
        <p:txBody>
          <a:bodyPr/>
          <a:lstStyle/>
          <a:p>
            <a:pPr>
              <a:buFontTx/>
              <a:buNone/>
            </a:pPr>
            <a:endParaRPr lang="en-US" b="1" smtClean="0"/>
          </a:p>
          <a:p>
            <a:pPr>
              <a:buFontTx/>
              <a:buNone/>
            </a:pPr>
            <a:r>
              <a:rPr lang="en-US" b="1" smtClean="0"/>
              <a:t>Kingdom:</a:t>
            </a:r>
            <a:r>
              <a:rPr lang="en-US" smtClean="0"/>
              <a:t> 	</a:t>
            </a:r>
            <a:r>
              <a:rPr lang="en-US" sz="2400" smtClean="0">
                <a:solidFill>
                  <a:srgbClr val="9933FF"/>
                </a:solidFill>
              </a:rPr>
              <a:t>Plantae</a:t>
            </a:r>
          </a:p>
          <a:p>
            <a:pPr>
              <a:buFontTx/>
              <a:buNone/>
            </a:pPr>
            <a:r>
              <a:rPr lang="en-US" b="1" smtClean="0"/>
              <a:t>Class: 	</a:t>
            </a:r>
            <a:r>
              <a:rPr lang="en-US" sz="2400" smtClean="0">
                <a:solidFill>
                  <a:srgbClr val="9933FF"/>
                </a:solidFill>
              </a:rPr>
              <a:t>Magnoliophyta</a:t>
            </a:r>
          </a:p>
          <a:p>
            <a:pPr>
              <a:buFontTx/>
              <a:buNone/>
            </a:pPr>
            <a:r>
              <a:rPr lang="en-US" b="1" smtClean="0"/>
              <a:t>Order:	</a:t>
            </a:r>
            <a:r>
              <a:rPr lang="en-US" sz="2400" smtClean="0">
                <a:solidFill>
                  <a:srgbClr val="9933FF"/>
                </a:solidFill>
              </a:rPr>
              <a:t>Solanales</a:t>
            </a:r>
          </a:p>
          <a:p>
            <a:pPr>
              <a:buFontTx/>
              <a:buNone/>
            </a:pPr>
            <a:r>
              <a:rPr lang="en-US" b="1" smtClean="0"/>
              <a:t>Family:	</a:t>
            </a:r>
            <a:r>
              <a:rPr lang="en-US" sz="2400" smtClean="0">
                <a:solidFill>
                  <a:srgbClr val="9933FF"/>
                </a:solidFill>
              </a:rPr>
              <a:t>Solanaceae</a:t>
            </a:r>
            <a:endParaRPr lang="en-US" b="1" smtClean="0"/>
          </a:p>
          <a:p>
            <a:pPr>
              <a:buFontTx/>
              <a:buNone/>
            </a:pPr>
            <a:r>
              <a:rPr lang="en-US" b="1" smtClean="0"/>
              <a:t>Genus:	</a:t>
            </a:r>
            <a:r>
              <a:rPr lang="en-US" sz="2400" i="1" smtClean="0">
                <a:solidFill>
                  <a:srgbClr val="9933FF"/>
                </a:solidFill>
              </a:rPr>
              <a:t>Atropa</a:t>
            </a:r>
            <a:endParaRPr lang="en-US" b="1" i="1" smtClean="0"/>
          </a:p>
          <a:p>
            <a:pPr>
              <a:buFontTx/>
              <a:buNone/>
            </a:pPr>
            <a:r>
              <a:rPr lang="en-US" b="1" smtClean="0"/>
              <a:t>Species:	</a:t>
            </a:r>
            <a:r>
              <a:rPr lang="en-US" sz="2400" i="1" smtClean="0">
                <a:solidFill>
                  <a:srgbClr val="9933FF"/>
                </a:solidFill>
              </a:rPr>
              <a:t>A. belladonna</a:t>
            </a:r>
            <a:endParaRPr lang="en-US" b="1" smtClean="0"/>
          </a:p>
        </p:txBody>
      </p:sp>
      <p:pic>
        <p:nvPicPr>
          <p:cNvPr id="9220" name="Picture 4" descr="Atropa_belladonna_1"/>
          <p:cNvPicPr>
            <a:picLocks noChangeAspect="1" noChangeArrowheads="1"/>
          </p:cNvPicPr>
          <p:nvPr/>
        </p:nvPicPr>
        <p:blipFill>
          <a:blip r:embed="rId3"/>
          <a:srcRect/>
          <a:stretch>
            <a:fillRect/>
          </a:stretch>
        </p:blipFill>
        <p:spPr bwMode="auto">
          <a:xfrm>
            <a:off x="838200" y="1600200"/>
            <a:ext cx="3597275" cy="4495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28" descr="Argazkia"/>
          <p:cNvPicPr>
            <a:picLocks noChangeAspect="1" noChangeArrowheads="1"/>
          </p:cNvPicPr>
          <p:nvPr/>
        </p:nvPicPr>
        <p:blipFill>
          <a:blip r:embed="rId3"/>
          <a:srcRect/>
          <a:stretch>
            <a:fillRect/>
          </a:stretch>
        </p:blipFill>
        <p:spPr bwMode="auto">
          <a:xfrm>
            <a:off x="6096000" y="2743200"/>
            <a:ext cx="2759075" cy="3657600"/>
          </a:xfrm>
          <a:prstGeom prst="rect">
            <a:avLst/>
          </a:prstGeom>
          <a:noFill/>
          <a:ln w="9525">
            <a:noFill/>
            <a:miter lim="800000"/>
            <a:headEnd/>
            <a:tailEnd/>
          </a:ln>
        </p:spPr>
      </p:pic>
      <p:sp>
        <p:nvSpPr>
          <p:cNvPr id="7171" name="Rectangle 1026"/>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Taxonomy (cont.)</a:t>
            </a:r>
          </a:p>
        </p:txBody>
      </p:sp>
      <p:sp>
        <p:nvSpPr>
          <p:cNvPr id="10244" name="Rectangle 1027"/>
          <p:cNvSpPr>
            <a:spLocks noGrp="1" noChangeArrowheads="1"/>
          </p:cNvSpPr>
          <p:nvPr>
            <p:ph idx="1"/>
          </p:nvPr>
        </p:nvSpPr>
        <p:spPr>
          <a:xfrm>
            <a:off x="228600" y="1371600"/>
            <a:ext cx="6553200" cy="4800600"/>
          </a:xfrm>
        </p:spPr>
        <p:txBody>
          <a:bodyPr>
            <a:normAutofit lnSpcReduction="10000"/>
          </a:bodyPr>
          <a:lstStyle/>
          <a:p>
            <a:pPr>
              <a:lnSpc>
                <a:spcPct val="80000"/>
              </a:lnSpc>
            </a:pPr>
            <a:r>
              <a:rPr lang="en-US" i="1" smtClean="0"/>
              <a:t>Atropa</a:t>
            </a:r>
          </a:p>
          <a:p>
            <a:pPr marL="685800" lvl="1" indent="-228600">
              <a:lnSpc>
                <a:spcPct val="80000"/>
              </a:lnSpc>
            </a:pPr>
            <a:r>
              <a:rPr lang="en-US" smtClean="0"/>
              <a:t>From the Greek God </a:t>
            </a:r>
            <a:r>
              <a:rPr lang="en-US" u="sng" smtClean="0"/>
              <a:t>Atropos</a:t>
            </a:r>
            <a:endParaRPr lang="en-US" smtClean="0"/>
          </a:p>
          <a:p>
            <a:pPr lvl="2">
              <a:lnSpc>
                <a:spcPct val="80000"/>
              </a:lnSpc>
            </a:pPr>
            <a:r>
              <a:rPr lang="en-US" sz="2000" smtClean="0"/>
              <a:t>One of the fates that cut the thread of life</a:t>
            </a:r>
          </a:p>
          <a:p>
            <a:pPr>
              <a:lnSpc>
                <a:spcPct val="80000"/>
              </a:lnSpc>
            </a:pPr>
            <a:r>
              <a:rPr lang="en-US" i="1" smtClean="0"/>
              <a:t>Belladonna</a:t>
            </a:r>
          </a:p>
          <a:p>
            <a:pPr marL="685800" lvl="1" indent="-228600">
              <a:lnSpc>
                <a:spcPct val="80000"/>
              </a:lnSpc>
            </a:pPr>
            <a:r>
              <a:rPr lang="en-US" smtClean="0"/>
              <a:t>“Beautiful Lady” in Italian</a:t>
            </a:r>
            <a:endParaRPr lang="en-US" i="1" smtClean="0"/>
          </a:p>
          <a:p>
            <a:pPr>
              <a:lnSpc>
                <a:spcPct val="80000"/>
              </a:lnSpc>
            </a:pPr>
            <a:r>
              <a:rPr lang="en-US" smtClean="0"/>
              <a:t>Common Names:</a:t>
            </a:r>
          </a:p>
          <a:p>
            <a:pPr marL="685800" lvl="1" indent="-228600">
              <a:lnSpc>
                <a:spcPct val="80000"/>
              </a:lnSpc>
            </a:pPr>
            <a:r>
              <a:rPr lang="en-US" smtClean="0"/>
              <a:t>Deadly Nightshade</a:t>
            </a:r>
          </a:p>
          <a:p>
            <a:pPr marL="685800" lvl="1" indent="-228600">
              <a:lnSpc>
                <a:spcPct val="80000"/>
              </a:lnSpc>
            </a:pPr>
            <a:r>
              <a:rPr lang="en-US" smtClean="0"/>
              <a:t>Devil’s Herb</a:t>
            </a:r>
          </a:p>
          <a:p>
            <a:pPr marL="685800" lvl="1" indent="-228600">
              <a:lnSpc>
                <a:spcPct val="80000"/>
              </a:lnSpc>
            </a:pPr>
            <a:r>
              <a:rPr lang="en-US" smtClean="0"/>
              <a:t>Apples of Sodom</a:t>
            </a:r>
          </a:p>
          <a:p>
            <a:pPr>
              <a:lnSpc>
                <a:spcPct val="80000"/>
              </a:lnSpc>
            </a:pPr>
            <a:r>
              <a:rPr lang="en-US" smtClean="0"/>
              <a:t>Same family as the potatoes, tomatoes, eggplants, tobacco, chili peppers, etc.</a:t>
            </a:r>
          </a:p>
          <a:p>
            <a:pPr>
              <a:lnSpc>
                <a:spcPct val="80000"/>
              </a:lnSpc>
            </a:pPr>
            <a:endParaRPr lang="en-US" smtClean="0"/>
          </a:p>
          <a:p>
            <a:pPr marL="685800" lvl="1" indent="-228600">
              <a:lnSpc>
                <a:spcPct val="80000"/>
              </a:lnSpc>
              <a:buFontTx/>
              <a:buNone/>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29"/>
          <p:cNvPicPr>
            <a:picLocks noChangeAspect="1" noChangeArrowheads="1"/>
          </p:cNvPicPr>
          <p:nvPr/>
        </p:nvPicPr>
        <p:blipFill>
          <a:blip r:embed="rId3"/>
          <a:srcRect/>
          <a:stretch>
            <a:fillRect/>
          </a:stretch>
        </p:blipFill>
        <p:spPr bwMode="auto">
          <a:xfrm>
            <a:off x="5410200" y="2286000"/>
            <a:ext cx="3276600" cy="3962400"/>
          </a:xfrm>
          <a:prstGeom prst="rect">
            <a:avLst/>
          </a:prstGeom>
          <a:solidFill>
            <a:schemeClr val="accent1"/>
          </a:solidFill>
          <a:ln w="9525">
            <a:noFill/>
            <a:miter lim="800000"/>
            <a:headEnd/>
            <a:tailEnd/>
          </a:ln>
        </p:spPr>
      </p:pic>
      <p:sp>
        <p:nvSpPr>
          <p:cNvPr id="8195" name="Rectangle 1026"/>
          <p:cNvSpPr>
            <a:spLocks noGrp="1" noChangeArrowheads="1"/>
          </p:cNvSpPr>
          <p:nvPr>
            <p:ph type="title"/>
          </p:nvPr>
        </p:nvSpPr>
        <p:spPr/>
        <p:txBody>
          <a:bodyPr>
            <a:normAutofit/>
          </a:bodyPr>
          <a:lstStyle/>
          <a:p>
            <a:pPr fontAlgn="auto">
              <a:spcAft>
                <a:spcPts val="0"/>
              </a:spcAft>
              <a:defRPr/>
            </a:pPr>
            <a:r>
              <a:rPr lang="en-US" sz="4000" smtClean="0">
                <a:solidFill>
                  <a:schemeClr val="accent1">
                    <a:tint val="88000"/>
                    <a:satMod val="150000"/>
                  </a:schemeClr>
                </a:solidFill>
              </a:rPr>
              <a:t>Morphology &amp; Botanical Relationships</a:t>
            </a:r>
          </a:p>
        </p:txBody>
      </p:sp>
      <p:sp>
        <p:nvSpPr>
          <p:cNvPr id="11268" name="Rectangle 1027"/>
          <p:cNvSpPr>
            <a:spLocks noGrp="1" noChangeArrowheads="1"/>
          </p:cNvSpPr>
          <p:nvPr>
            <p:ph sz="half" idx="1"/>
          </p:nvPr>
        </p:nvSpPr>
        <p:spPr>
          <a:xfrm>
            <a:off x="228600" y="1981200"/>
            <a:ext cx="5257800" cy="4419600"/>
          </a:xfrm>
        </p:spPr>
        <p:txBody>
          <a:bodyPr/>
          <a:lstStyle/>
          <a:p>
            <a:r>
              <a:rPr lang="en-US" smtClean="0"/>
              <a:t>Low growing perennial herb/shrub that grows 2-6 ft tall</a:t>
            </a:r>
          </a:p>
          <a:p>
            <a:r>
              <a:rPr lang="en-US" smtClean="0"/>
              <a:t>Not hardy perennial</a:t>
            </a:r>
          </a:p>
          <a:p>
            <a:r>
              <a:rPr lang="en-US" smtClean="0"/>
              <a:t>Sensitive to being transplanted</a:t>
            </a:r>
          </a:p>
          <a:p>
            <a:r>
              <a:rPr lang="en-US" smtClean="0"/>
              <a:t>Thick root</a:t>
            </a:r>
          </a:p>
          <a:p>
            <a:r>
              <a:rPr lang="en-US" smtClean="0"/>
              <a:t>Leaves</a:t>
            </a:r>
          </a:p>
          <a:p>
            <a:pPr lvl="1"/>
            <a:r>
              <a:rPr lang="en-US" smtClean="0"/>
              <a:t>Simple, alternate</a:t>
            </a:r>
          </a:p>
        </p:txBody>
      </p:sp>
      <p:sp>
        <p:nvSpPr>
          <p:cNvPr id="11269" name="Rectangle 1028"/>
          <p:cNvSpPr>
            <a:spLocks noGrp="1" noChangeArrowheads="1"/>
          </p:cNvSpPr>
          <p:nvPr>
            <p:ph sz="half" idx="2"/>
          </p:nvPr>
        </p:nvSpPr>
        <p:spPr>
          <a:xfrm>
            <a:off x="5673725" y="2514600"/>
            <a:ext cx="2784475" cy="3581400"/>
          </a:xfrm>
        </p:spPr>
        <p:txBody>
          <a:bodyPr/>
          <a:lstStyle/>
          <a:p>
            <a:pPr>
              <a:buFontTx/>
              <a:buNone/>
            </a:pPr>
            <a:r>
              <a:rPr lang="en-US"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fontAlgn="auto">
              <a:spcAft>
                <a:spcPts val="0"/>
              </a:spcAft>
              <a:defRPr/>
            </a:pPr>
            <a:r>
              <a:rPr lang="en-US" sz="4000" smtClean="0">
                <a:solidFill>
                  <a:schemeClr val="accent1">
                    <a:tint val="88000"/>
                    <a:satMod val="150000"/>
                  </a:schemeClr>
                </a:solidFill>
              </a:rPr>
              <a:t>Morphology &amp; Botanical Relationships (cont.)</a:t>
            </a:r>
          </a:p>
        </p:txBody>
      </p:sp>
      <p:sp>
        <p:nvSpPr>
          <p:cNvPr id="12291" name="Rectangle 3"/>
          <p:cNvSpPr>
            <a:spLocks noGrp="1" noChangeArrowheads="1"/>
          </p:cNvSpPr>
          <p:nvPr>
            <p:ph sz="half" idx="1"/>
          </p:nvPr>
        </p:nvSpPr>
        <p:spPr>
          <a:xfrm>
            <a:off x="228600" y="1905000"/>
            <a:ext cx="4572000" cy="4572000"/>
          </a:xfrm>
        </p:spPr>
        <p:txBody>
          <a:bodyPr/>
          <a:lstStyle/>
          <a:p>
            <a:r>
              <a:rPr lang="en-US" sz="2400" smtClean="0"/>
              <a:t>Flowers</a:t>
            </a:r>
          </a:p>
          <a:p>
            <a:pPr lvl="1"/>
            <a:r>
              <a:rPr lang="en-US" sz="2000" smtClean="0"/>
              <a:t>Solitary bell-shaped (drooping and tubular)</a:t>
            </a:r>
          </a:p>
          <a:p>
            <a:pPr lvl="1"/>
            <a:r>
              <a:rPr lang="en-US" sz="2000" smtClean="0"/>
              <a:t>5-lobe</a:t>
            </a:r>
          </a:p>
          <a:p>
            <a:pPr lvl="1"/>
            <a:r>
              <a:rPr lang="en-US" sz="2000" smtClean="0"/>
              <a:t>Dull red-purple or greenish purple</a:t>
            </a:r>
          </a:p>
          <a:p>
            <a:r>
              <a:rPr lang="en-US" sz="2400" smtClean="0"/>
              <a:t>Fruit</a:t>
            </a:r>
          </a:p>
          <a:p>
            <a:pPr lvl="1"/>
            <a:r>
              <a:rPr lang="en-US" sz="2000" smtClean="0"/>
              <a:t>Glossy, purple-black berries</a:t>
            </a:r>
          </a:p>
          <a:p>
            <a:pPr lvl="1"/>
            <a:r>
              <a:rPr lang="en-US" sz="2000" smtClean="0"/>
              <a:t>Green berries turn purplish-black as plant matures</a:t>
            </a:r>
          </a:p>
        </p:txBody>
      </p:sp>
      <p:sp>
        <p:nvSpPr>
          <p:cNvPr id="12292" name="Rectangle 4"/>
          <p:cNvSpPr>
            <a:spLocks noGrp="1" noChangeArrowheads="1"/>
          </p:cNvSpPr>
          <p:nvPr>
            <p:ph sz="half" idx="2"/>
          </p:nvPr>
        </p:nvSpPr>
        <p:spPr>
          <a:xfrm>
            <a:off x="4943475" y="2514600"/>
            <a:ext cx="3514725" cy="3581400"/>
          </a:xfrm>
        </p:spPr>
        <p:txBody>
          <a:bodyPr/>
          <a:lstStyle/>
          <a:p>
            <a:pPr>
              <a:buFontTx/>
              <a:buNone/>
            </a:pPr>
            <a:r>
              <a:rPr lang="en-US" sz="2400" smtClean="0"/>
              <a:t> </a:t>
            </a:r>
          </a:p>
        </p:txBody>
      </p:sp>
      <p:pic>
        <p:nvPicPr>
          <p:cNvPr id="12293" name="Picture 5" descr="Atropa_belladonna_1"/>
          <p:cNvPicPr>
            <a:picLocks noChangeAspect="1" noChangeArrowheads="1"/>
          </p:cNvPicPr>
          <p:nvPr/>
        </p:nvPicPr>
        <p:blipFill>
          <a:blip r:embed="rId3"/>
          <a:srcRect/>
          <a:stretch>
            <a:fillRect/>
          </a:stretch>
        </p:blipFill>
        <p:spPr bwMode="auto">
          <a:xfrm>
            <a:off x="4953000" y="1828800"/>
            <a:ext cx="3240088" cy="4267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pPr fontAlgn="auto">
              <a:spcAft>
                <a:spcPts val="0"/>
              </a:spcAft>
              <a:defRPr/>
            </a:pPr>
            <a:r>
              <a:rPr lang="en-US" smtClean="0">
                <a:solidFill>
                  <a:schemeClr val="accent1">
                    <a:tint val="88000"/>
                    <a:satMod val="150000"/>
                  </a:schemeClr>
                </a:solidFill>
              </a:rPr>
              <a:t>Species Distribution</a:t>
            </a:r>
          </a:p>
        </p:txBody>
      </p:sp>
      <p:sp>
        <p:nvSpPr>
          <p:cNvPr id="13315" name="Rectangle 1027"/>
          <p:cNvSpPr>
            <a:spLocks noGrp="1" noChangeArrowheads="1"/>
          </p:cNvSpPr>
          <p:nvPr>
            <p:ph sz="half" idx="1"/>
          </p:nvPr>
        </p:nvSpPr>
        <p:spPr>
          <a:xfrm>
            <a:off x="1295400" y="2514600"/>
            <a:ext cx="3514725" cy="3581400"/>
          </a:xfrm>
        </p:spPr>
        <p:txBody>
          <a:bodyPr/>
          <a:lstStyle/>
          <a:p>
            <a:pPr>
              <a:buFontTx/>
              <a:buNone/>
            </a:pPr>
            <a:r>
              <a:rPr lang="en-US" smtClean="0"/>
              <a:t> </a:t>
            </a:r>
          </a:p>
        </p:txBody>
      </p:sp>
      <p:sp>
        <p:nvSpPr>
          <p:cNvPr id="13316" name="Rectangle 1031"/>
          <p:cNvSpPr>
            <a:spLocks noGrp="1" noChangeArrowheads="1"/>
          </p:cNvSpPr>
          <p:nvPr>
            <p:ph sz="half" idx="2"/>
          </p:nvPr>
        </p:nvSpPr>
        <p:spPr>
          <a:xfrm>
            <a:off x="4114800" y="1524000"/>
            <a:ext cx="4572000" cy="4602163"/>
          </a:xfrm>
        </p:spPr>
        <p:txBody>
          <a:bodyPr/>
          <a:lstStyle/>
          <a:p>
            <a:r>
              <a:rPr lang="en-US" smtClean="0"/>
              <a:t>Native to Eurasia</a:t>
            </a:r>
          </a:p>
          <a:p>
            <a:r>
              <a:rPr lang="en-US" smtClean="0"/>
              <a:t>Naturalized in many parts of the world</a:t>
            </a:r>
          </a:p>
          <a:p>
            <a:r>
              <a:rPr lang="en-US" smtClean="0"/>
              <a:t>Cultivated/harvested in US:</a:t>
            </a:r>
          </a:p>
          <a:p>
            <a:pPr lvl="1"/>
            <a:r>
              <a:rPr lang="en-US" smtClean="0"/>
              <a:t>California, Oregon, Washington, Michigan, New Jersey, New York</a:t>
            </a:r>
          </a:p>
          <a:p>
            <a:r>
              <a:rPr lang="en-US" smtClean="0"/>
              <a:t>Some farms even export to Europe</a:t>
            </a:r>
          </a:p>
          <a:p>
            <a:endParaRPr lang="en-US" smtClean="0"/>
          </a:p>
        </p:txBody>
      </p:sp>
      <p:pic>
        <p:nvPicPr>
          <p:cNvPr id="13317" name="Picture 1029" descr="State Distributional Map for Atropa bella-donna L."/>
          <p:cNvPicPr>
            <a:picLocks noChangeAspect="1" noChangeArrowheads="1"/>
          </p:cNvPicPr>
          <p:nvPr/>
        </p:nvPicPr>
        <p:blipFill>
          <a:blip r:embed="rId3"/>
          <a:srcRect/>
          <a:stretch>
            <a:fillRect/>
          </a:stretch>
        </p:blipFill>
        <p:spPr bwMode="auto">
          <a:xfrm>
            <a:off x="228600" y="1752600"/>
            <a:ext cx="3886200" cy="29146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smtClean="0">
                <a:solidFill>
                  <a:schemeClr val="accent1">
                    <a:tint val="88000"/>
                    <a:satMod val="150000"/>
                  </a:schemeClr>
                </a:solidFill>
              </a:rPr>
              <a:t>Habitat</a:t>
            </a:r>
          </a:p>
        </p:txBody>
      </p:sp>
      <p:sp>
        <p:nvSpPr>
          <p:cNvPr id="14339" name="Rectangle 3"/>
          <p:cNvSpPr>
            <a:spLocks noGrp="1" noChangeArrowheads="1"/>
          </p:cNvSpPr>
          <p:nvPr>
            <p:ph idx="1"/>
          </p:nvPr>
        </p:nvSpPr>
        <p:spPr>
          <a:xfrm>
            <a:off x="838200" y="2209800"/>
            <a:ext cx="7620000" cy="3886200"/>
          </a:xfrm>
        </p:spPr>
        <p:txBody>
          <a:bodyPr>
            <a:normAutofit fontScale="92500" lnSpcReduction="10000"/>
          </a:bodyPr>
          <a:lstStyle/>
          <a:p>
            <a:r>
              <a:rPr lang="en-US" smtClean="0"/>
              <a:t>Seeds are small: about 10,000 plants will germinate from 1-2oz of seed</a:t>
            </a:r>
          </a:p>
          <a:p>
            <a:r>
              <a:rPr lang="en-US" smtClean="0"/>
              <a:t>Germination takes up to several weeks</a:t>
            </a:r>
          </a:p>
          <a:p>
            <a:pPr lvl="1"/>
            <a:r>
              <a:rPr lang="en-US" smtClean="0"/>
              <a:t>In warm, moist, sterile soil</a:t>
            </a:r>
          </a:p>
          <a:p>
            <a:r>
              <a:rPr lang="en-US" smtClean="0"/>
              <a:t>Plant requires:</a:t>
            </a:r>
          </a:p>
          <a:p>
            <a:pPr lvl="1"/>
            <a:r>
              <a:rPr lang="en-US" smtClean="0"/>
              <a:t>rich, moist</a:t>
            </a:r>
          </a:p>
          <a:p>
            <a:pPr lvl="1"/>
            <a:r>
              <a:rPr lang="en-US" smtClean="0"/>
              <a:t>plenty of fertilizer </a:t>
            </a:r>
          </a:p>
          <a:p>
            <a:pPr lvl="1"/>
            <a:r>
              <a:rPr lang="en-US" smtClean="0"/>
              <a:t>weed free environment</a:t>
            </a:r>
          </a:p>
          <a:p>
            <a:endParaRPr lang="en-US" smtClean="0"/>
          </a:p>
          <a:p>
            <a:pPr>
              <a:buFontTx/>
              <a:buNone/>
            </a:pPr>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1084</Words>
  <Application>Microsoft Office PowerPoint</Application>
  <PresentationFormat>On-screen Show (4:3)</PresentationFormat>
  <Paragraphs>190</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BELLADONNA</vt:lpstr>
      <vt:lpstr>Atropa belladonna:</vt:lpstr>
      <vt:lpstr>INTRODUCTION</vt:lpstr>
      <vt:lpstr>Taxonomy</vt:lpstr>
      <vt:lpstr>Taxonomy (cont.)</vt:lpstr>
      <vt:lpstr>Morphology &amp; Botanical Relationships</vt:lpstr>
      <vt:lpstr>Morphology &amp; Botanical Relationships (cont.)</vt:lpstr>
      <vt:lpstr>Species Distribution</vt:lpstr>
      <vt:lpstr>Habitat</vt:lpstr>
      <vt:lpstr>Active Compounds</vt:lpstr>
      <vt:lpstr>constituents</vt:lpstr>
      <vt:lpstr>History of Uses </vt:lpstr>
      <vt:lpstr>History of Uses (cont.)</vt:lpstr>
      <vt:lpstr>History of Uses (cont.)</vt:lpstr>
      <vt:lpstr>Uses in Medicine</vt:lpstr>
      <vt:lpstr>Uses in Medicine Cont.</vt:lpstr>
      <vt:lpstr>DRUG ACTION</vt:lpstr>
      <vt:lpstr>Physiological action</vt:lpstr>
      <vt:lpstr>Sphere of action</vt:lpstr>
      <vt:lpstr>Cerebrospinal Nervous system</vt:lpstr>
      <vt:lpstr>Heart and Circulatory system</vt:lpstr>
      <vt:lpstr>Temperature &amp; Respiratory System </vt:lpstr>
      <vt:lpstr>GIT and GUT</vt:lpstr>
      <vt:lpstr>Female sexual organs</vt:lpstr>
      <vt:lpstr>Slide 25</vt:lpstr>
      <vt:lpstr>Signs of Overdose</vt:lpstr>
      <vt:lpstr>CONSTITUTION</vt:lpstr>
      <vt:lpstr>KEY FEATURES</vt:lpstr>
      <vt:lpstr>Slide 29</vt:lpstr>
      <vt:lpstr>Slide 30</vt:lpstr>
      <vt:lpstr>Slide 31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BELLADONNA</dc:title>
  <dc:creator>New</dc:creator>
  <cp:lastModifiedBy>New</cp:lastModifiedBy>
  <cp:revision>1</cp:revision>
  <dcterms:created xsi:type="dcterms:W3CDTF">2019-10-30T05:11:55Z</dcterms:created>
  <dcterms:modified xsi:type="dcterms:W3CDTF">2019-10-30T05:13:58Z</dcterms:modified>
</cp:coreProperties>
</file>